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2" r:id="rId5"/>
  </p:sldMasterIdLst>
  <p:notesMasterIdLst>
    <p:notesMasterId r:id="rId33"/>
  </p:notesMasterIdLst>
  <p:sldIdLst>
    <p:sldId id="274" r:id="rId6"/>
    <p:sldId id="275" r:id="rId7"/>
    <p:sldId id="277" r:id="rId8"/>
    <p:sldId id="285" r:id="rId9"/>
    <p:sldId id="284" r:id="rId10"/>
    <p:sldId id="258" r:id="rId11"/>
    <p:sldId id="259" r:id="rId12"/>
    <p:sldId id="286" r:id="rId13"/>
    <p:sldId id="260" r:id="rId14"/>
    <p:sldId id="287" r:id="rId15"/>
    <p:sldId id="262" r:id="rId16"/>
    <p:sldId id="305" r:id="rId17"/>
    <p:sldId id="307" r:id="rId18"/>
    <p:sldId id="308" r:id="rId19"/>
    <p:sldId id="309" r:id="rId20"/>
    <p:sldId id="310" r:id="rId21"/>
    <p:sldId id="312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321" r:id="rId30"/>
    <p:sldId id="322" r:id="rId31"/>
    <p:sldId id="32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5BB1C4-A77D-4DFB-82F2-5642915477AD}" v="2" dt="2021-03-16T18:57:53.1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microsoft.com/office/2015/10/relationships/revisionInfo" Target="revisionInfo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MMA SAKETH REDDY 19BCN7148" userId="S::saketh.19bcn7148@vitap.ac.in::88a7237e-bd3c-4d78-b10a-afb28767bf8a" providerId="AD" clId="Web-{835BB1C4-A77D-4DFB-82F2-5642915477AD}"/>
    <pc:docChg chg="modSld">
      <pc:chgData name="NIMMA SAKETH REDDY 19BCN7148" userId="S::saketh.19bcn7148@vitap.ac.in::88a7237e-bd3c-4d78-b10a-afb28767bf8a" providerId="AD" clId="Web-{835BB1C4-A77D-4DFB-82F2-5642915477AD}" dt="2021-03-16T18:57:53.141" v="1" actId="1076"/>
      <pc:docMkLst>
        <pc:docMk/>
      </pc:docMkLst>
      <pc:sldChg chg="modSp">
        <pc:chgData name="NIMMA SAKETH REDDY 19BCN7148" userId="S::saketh.19bcn7148@vitap.ac.in::88a7237e-bd3c-4d78-b10a-afb28767bf8a" providerId="AD" clId="Web-{835BB1C4-A77D-4DFB-82F2-5642915477AD}" dt="2021-03-16T18:57:53.141" v="1" actId="1076"/>
        <pc:sldMkLst>
          <pc:docMk/>
          <pc:sldMk cId="2427759400" sldId="308"/>
        </pc:sldMkLst>
        <pc:picChg chg="mod">
          <ac:chgData name="NIMMA SAKETH REDDY 19BCN7148" userId="S::saketh.19bcn7148@vitap.ac.in::88a7237e-bd3c-4d78-b10a-afb28767bf8a" providerId="AD" clId="Web-{835BB1C4-A77D-4DFB-82F2-5642915477AD}" dt="2021-03-16T18:57:53.141" v="1" actId="1076"/>
          <ac:picMkLst>
            <pc:docMk/>
            <pc:sldMk cId="2427759400" sldId="308"/>
            <ac:picMk id="9218" creationId="{00000000-0000-0000-0000-000000000000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image" Target="../media/image15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media/image10.jpeg>
</file>

<file path=ppt/media/image11.jpeg>
</file>

<file path=ppt/media/image12.jpeg>
</file>

<file path=ppt/media/image13.jpeg>
</file>

<file path=ppt/media/image14.jpeg>
</file>

<file path=ppt/media/image20.png>
</file>

<file path=ppt/media/image21.jpeg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92AF1D-07CD-41C5-8E42-E35E2F3C1C41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F406B-8FA0-4F27-A1B6-126E5CB5233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511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D684EF0-B2F8-471D-A462-7FC48CFE263F}" type="slidenum">
              <a:rPr lang="en-US" altLang="en-US" smtClean="0">
                <a:latin typeface="Times New Roman" panose="02020603050405020304" pitchFamily="18" charset="0"/>
              </a:rPr>
              <a:pPr>
                <a:spcBef>
                  <a:spcPct val="0"/>
                </a:spcBef>
              </a:pPr>
              <a:t>20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Times New Roman" panose="02020603050405020304" pitchFamily="18" charset="0"/>
                <a:cs typeface="Arial" panose="020B0604020202020204" pitchFamily="34" charset="0"/>
              </a:rPr>
              <a:t>Minkowsky = l-norm</a:t>
            </a:r>
          </a:p>
        </p:txBody>
      </p:sp>
    </p:spTree>
    <p:extLst>
      <p:ext uri="{BB962C8B-B14F-4D97-AF65-F5344CB8AC3E}">
        <p14:creationId xmlns:p14="http://schemas.microsoft.com/office/powerpoint/2010/main" val="24334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884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1645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2624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1371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384800" cy="1981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4114800"/>
            <a:ext cx="5384800" cy="1981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Tahoma" pitchFamily="-105" charset="0"/>
                <a:ea typeface="Arial" pitchFamily="-105" charset="0"/>
                <a:cs typeface="Arial" pitchFamily="-105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Tahoma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r>
              <a:rPr lang="en-US"/>
              <a:t>CS 478 - Machine Learning</a:t>
            </a:r>
            <a:endParaRPr lang="fr-FR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2FF4ECB-0154-4A93-A125-BBBA6A4C720E}" type="slidenum">
              <a:rPr lang="fr-FR" altLang="en-US"/>
              <a:pPr>
                <a:defRPr/>
              </a:pPr>
              <a:t>‹#›</a:t>
            </a:fld>
            <a:endParaRPr lang="fr-FR" altLang="en-US"/>
          </a:p>
        </p:txBody>
      </p:sp>
    </p:spTree>
    <p:extLst>
      <p:ext uri="{BB962C8B-B14F-4D97-AF65-F5344CB8AC3E}">
        <p14:creationId xmlns:p14="http://schemas.microsoft.com/office/powerpoint/2010/main" val="38272616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DML 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33333" r="15555" b="34445"/>
          <a:stretch>
            <a:fillRect/>
          </a:stretch>
        </p:blipFill>
        <p:spPr bwMode="auto">
          <a:xfrm>
            <a:off x="1625601" y="3352800"/>
            <a:ext cx="9190567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04801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1905000"/>
            <a:ext cx="8534400" cy="1447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454692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DML LOGO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78" t="33333" r="16667" b="35556"/>
          <a:stretch>
            <a:fillRect/>
          </a:stretch>
        </p:blipFill>
        <p:spPr bwMode="auto">
          <a:xfrm>
            <a:off x="10160000" y="6172201"/>
            <a:ext cx="1727200" cy="614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3222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DML 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33333" r="16667" b="35741"/>
          <a:stretch>
            <a:fillRect/>
          </a:stretch>
        </p:blipFill>
        <p:spPr bwMode="auto">
          <a:xfrm>
            <a:off x="3048000" y="533400"/>
            <a:ext cx="6096000" cy="212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Tahoma" pitchFamily="30" charset="0"/>
                <a:ea typeface="Arial" pitchFamily="30" charset="0"/>
                <a:cs typeface="Arial" pitchFamily="30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i="1">
              <a:solidFill>
                <a:prstClr val="black"/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Tahoma" charset="0"/>
                <a:ea typeface="ＭＳ Ｐゴシック" charset="0"/>
                <a:cs typeface="Arial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>
                <a:solidFill>
                  <a:prstClr val="black"/>
                </a:solidFill>
              </a:rPr>
              <a:t>CS 478 - Machine Learning</a:t>
            </a:r>
            <a:endParaRPr lang="fr-FR" i="1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cs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1034231-1D56-4967-B89E-5765D6CC827C}" type="slidenum">
              <a:rPr lang="fr-FR" altLang="en-US" i="1" smtClean="0">
                <a:solidFill>
                  <a:prstClr val="black"/>
                </a:solidFill>
                <a:latin typeface="Tahoma" panose="020B0604030504040204" pitchFamily="34" charset="0"/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fr-FR" altLang="en-US" i="1">
              <a:solidFill>
                <a:prstClr val="black"/>
              </a:solidFill>
              <a:latin typeface="Tahoma" panose="020B060403050404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901757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Tahoma" pitchFamily="30" charset="0"/>
                <a:ea typeface="Arial" pitchFamily="30" charset="0"/>
                <a:cs typeface="Arial" pitchFamily="30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i="1">
              <a:solidFill>
                <a:prstClr val="black"/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Tahoma" charset="0"/>
                <a:ea typeface="ＭＳ Ｐゴシック" charset="0"/>
                <a:cs typeface="Arial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>
                <a:solidFill>
                  <a:prstClr val="black"/>
                </a:solidFill>
              </a:rPr>
              <a:t>CS 478 - Machine Learning</a:t>
            </a:r>
            <a:endParaRPr lang="fr-FR" i="1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cs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E2AEB60-C2EB-4CFB-9FB6-25907FEC517F}" type="slidenum">
              <a:rPr lang="fr-FR" altLang="en-US" i="1" smtClean="0">
                <a:solidFill>
                  <a:prstClr val="black"/>
                </a:solidFill>
                <a:latin typeface="Tahoma" panose="020B0604030504040204" pitchFamily="34" charset="0"/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fr-FR" altLang="en-US" i="1">
              <a:solidFill>
                <a:prstClr val="black"/>
              </a:solidFill>
              <a:latin typeface="Tahoma" panose="020B060403050404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928806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Tahoma" pitchFamily="30" charset="0"/>
                <a:ea typeface="Arial" pitchFamily="30" charset="0"/>
                <a:cs typeface="Arial" pitchFamily="30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i="1">
              <a:solidFill>
                <a:prstClr val="black"/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Tahoma" charset="0"/>
                <a:ea typeface="ＭＳ Ｐゴシック" charset="0"/>
                <a:cs typeface="Arial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>
                <a:solidFill>
                  <a:prstClr val="black"/>
                </a:solidFill>
              </a:rPr>
              <a:t>CS 478 - Machine Learning</a:t>
            </a:r>
            <a:endParaRPr lang="fr-FR" i="1">
              <a:solidFill>
                <a:prstClr val="black"/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cs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A134D44-9689-49F8-BB4D-6F44858A8BB4}" type="slidenum">
              <a:rPr lang="fr-FR" altLang="en-US" i="1" smtClean="0">
                <a:solidFill>
                  <a:prstClr val="black"/>
                </a:solidFill>
                <a:latin typeface="Tahoma" panose="020B0604030504040204" pitchFamily="34" charset="0"/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fr-FR" altLang="en-US" i="1">
              <a:solidFill>
                <a:prstClr val="black"/>
              </a:solidFill>
              <a:latin typeface="Tahoma" panose="020B060403050404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874326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DML 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25098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Tahoma" pitchFamily="30" charset="0"/>
                <a:ea typeface="Arial" pitchFamily="30" charset="0"/>
                <a:cs typeface="Arial" pitchFamily="30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i="1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Tahoma" charset="0"/>
                <a:ea typeface="ＭＳ Ｐゴシック" charset="0"/>
                <a:cs typeface="Arial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>
                <a:solidFill>
                  <a:prstClr val="black"/>
                </a:solidFill>
              </a:rPr>
              <a:t>CS 478 - Machine Learning</a:t>
            </a:r>
            <a:endParaRPr lang="fr-FR" i="1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cs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A939844-193B-4D8E-B4D6-6AC3CCB772C7}" type="slidenum">
              <a:rPr lang="fr-FR" altLang="en-US" i="1" smtClean="0">
                <a:solidFill>
                  <a:prstClr val="black"/>
                </a:solidFill>
                <a:latin typeface="Tahoma" panose="020B0604030504040204" pitchFamily="34" charset="0"/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fr-FR" altLang="en-US" i="1">
              <a:solidFill>
                <a:prstClr val="black"/>
              </a:solidFill>
              <a:latin typeface="Tahoma" panose="020B060403050404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655228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ML LOGO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6" t="32222" r="16667" b="34445"/>
          <a:stretch>
            <a:fillRect/>
          </a:stretch>
        </p:blipFill>
        <p:spPr bwMode="auto">
          <a:xfrm>
            <a:off x="10160000" y="6107114"/>
            <a:ext cx="1828800" cy="674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1602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04645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ML LOGO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33333" r="16667" b="34445"/>
          <a:stretch>
            <a:fillRect/>
          </a:stretch>
        </p:blipFill>
        <p:spPr bwMode="auto">
          <a:xfrm>
            <a:off x="304800" y="6042026"/>
            <a:ext cx="1828800" cy="66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24008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DML 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33333" r="16667" b="34445"/>
          <a:stretch>
            <a:fillRect/>
          </a:stretch>
        </p:blipFill>
        <p:spPr bwMode="auto">
          <a:xfrm>
            <a:off x="5892800" y="4572000"/>
            <a:ext cx="609600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25098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971142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 descr="DML LOGO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33333" r="16667" b="35556"/>
          <a:stretch>
            <a:fillRect/>
          </a:stretch>
        </p:blipFill>
        <p:spPr bwMode="auto">
          <a:xfrm>
            <a:off x="5080000" y="6070600"/>
            <a:ext cx="2032000" cy="71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81009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20402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627979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85856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29903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Tahoma" pitchFamily="30" charset="0"/>
                <a:ea typeface="Arial" pitchFamily="30" charset="0"/>
                <a:cs typeface="Arial" pitchFamily="30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i="1">
              <a:solidFill>
                <a:prstClr val="black"/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Tahoma" charset="0"/>
                <a:ea typeface="ＭＳ Ｐゴシック" charset="0"/>
                <a:cs typeface="Arial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>
                <a:solidFill>
                  <a:prstClr val="black"/>
                </a:solidFill>
              </a:rPr>
              <a:t>CS 478 - Machine Learning</a:t>
            </a:r>
            <a:endParaRPr lang="fr-FR" i="1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cs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831928D-A759-4337-8FA6-D1F028E81F2F}" type="slidenum">
              <a:rPr lang="fr-FR" altLang="en-US" i="1" smtClean="0">
                <a:solidFill>
                  <a:prstClr val="black"/>
                </a:solidFill>
                <a:latin typeface="Tahoma" panose="020B0604030504040204" pitchFamily="34" charset="0"/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fr-FR" altLang="en-US" i="1">
              <a:solidFill>
                <a:prstClr val="black"/>
              </a:solidFill>
              <a:latin typeface="Tahoma" panose="020B060403050404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0442625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Tahoma" pitchFamily="30" charset="0"/>
                <a:ea typeface="Arial" pitchFamily="30" charset="0"/>
                <a:cs typeface="Arial" pitchFamily="30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i="1">
              <a:solidFill>
                <a:prstClr val="black"/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Tahoma" charset="0"/>
                <a:ea typeface="ＭＳ Ｐゴシック" charset="0"/>
                <a:cs typeface="Arial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>
                <a:solidFill>
                  <a:prstClr val="black"/>
                </a:solidFill>
              </a:rPr>
              <a:t>CS 478 - Machine Learning</a:t>
            </a:r>
            <a:endParaRPr lang="fr-FR" i="1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cs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995058E2-8733-4C77-ACAB-E2DE73A6851C}" type="slidenum">
              <a:rPr lang="fr-FR" altLang="en-US" i="1" smtClean="0">
                <a:solidFill>
                  <a:prstClr val="black"/>
                </a:solidFill>
                <a:latin typeface="Tahoma" panose="020B0604030504040204" pitchFamily="34" charset="0"/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fr-FR" altLang="en-US" i="1">
              <a:solidFill>
                <a:prstClr val="black"/>
              </a:solidFill>
              <a:latin typeface="Tahoma" panose="020B060403050404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4014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Tahoma" pitchFamily="30" charset="0"/>
                <a:ea typeface="Arial" pitchFamily="30" charset="0"/>
                <a:cs typeface="Arial" pitchFamily="30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i="1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Tahoma" charset="0"/>
                <a:ea typeface="ＭＳ Ｐゴシック" charset="0"/>
                <a:cs typeface="Arial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>
                <a:solidFill>
                  <a:prstClr val="black"/>
                </a:solidFill>
              </a:rPr>
              <a:t>CS 478 - Machine Learning</a:t>
            </a:r>
            <a:endParaRPr lang="fr-FR" i="1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cs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682684A-48F5-403B-A548-33BC9E3F1C78}" type="slidenum">
              <a:rPr lang="fr-FR" altLang="en-US" i="1" smtClean="0">
                <a:solidFill>
                  <a:prstClr val="black"/>
                </a:solidFill>
                <a:latin typeface="Tahoma" panose="020B0604030504040204" pitchFamily="34" charset="0"/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fr-FR" altLang="en-US" i="1">
              <a:solidFill>
                <a:prstClr val="black"/>
              </a:solidFill>
              <a:latin typeface="Tahoma" panose="020B060403050404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74995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9570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Tahoma" pitchFamily="30" charset="0"/>
                <a:ea typeface="Arial" pitchFamily="30" charset="0"/>
                <a:cs typeface="Arial" pitchFamily="30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i="1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Tahoma" charset="0"/>
                <a:ea typeface="ＭＳ Ｐゴシック" charset="0"/>
                <a:cs typeface="Arial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>
                <a:solidFill>
                  <a:prstClr val="black"/>
                </a:solidFill>
              </a:rPr>
              <a:t>CS 478 - Machine Learning</a:t>
            </a:r>
            <a:endParaRPr lang="fr-FR" i="1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cs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D18DD3B-6A1F-4691-A9E0-5A25B500C334}" type="slidenum">
              <a:rPr lang="fr-FR" altLang="en-US" i="1" smtClean="0">
                <a:solidFill>
                  <a:prstClr val="black"/>
                </a:solidFill>
                <a:latin typeface="Tahoma" panose="020B0604030504040204" pitchFamily="34" charset="0"/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fr-FR" altLang="en-US" i="1">
              <a:solidFill>
                <a:prstClr val="black"/>
              </a:solidFill>
              <a:latin typeface="Tahoma" panose="020B060403050404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33165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1371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3848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Tahoma" pitchFamily="-105" charset="0"/>
                <a:ea typeface="Arial" pitchFamily="-105" charset="0"/>
                <a:cs typeface="Arial" pitchFamily="-105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i="1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Tahoma" charset="0"/>
                <a:ea typeface="ＭＳ Ｐゴシック" charset="0"/>
                <a:cs typeface="Arial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>
                <a:solidFill>
                  <a:prstClr val="black"/>
                </a:solidFill>
              </a:rPr>
              <a:t>CS 478 - Machine Learning</a:t>
            </a:r>
            <a:endParaRPr lang="fr-FR" i="1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cs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D1270A5-2399-4EF2-B11E-1AF7FCE96199}" type="slidenum">
              <a:rPr lang="fr-FR" altLang="en-US" i="1" smtClean="0">
                <a:solidFill>
                  <a:prstClr val="black"/>
                </a:solidFill>
                <a:latin typeface="Tahoma" panose="020B0604030504040204" pitchFamily="34" charset="0"/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fr-FR" altLang="en-US" i="1">
              <a:solidFill>
                <a:prstClr val="black"/>
              </a:solidFill>
              <a:latin typeface="Tahoma" panose="020B060403050404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487223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0972800" cy="1371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81200"/>
            <a:ext cx="53848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384800" cy="1981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4114800"/>
            <a:ext cx="5384800" cy="1981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</p:spPr>
        <p:txBody>
          <a:bodyPr/>
          <a:lstStyle>
            <a:lvl1pPr eaLnBrk="1" hangingPunct="1">
              <a:defRPr>
                <a:latin typeface="Tahoma" pitchFamily="-105" charset="0"/>
                <a:ea typeface="Arial" pitchFamily="-105" charset="0"/>
                <a:cs typeface="Arial" pitchFamily="-105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i="1">
              <a:solidFill>
                <a:prstClr val="black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latin typeface="Tahoma" charset="0"/>
                <a:ea typeface="ＭＳ Ｐゴシック" charset="0"/>
                <a:cs typeface="Arial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>
                <a:solidFill>
                  <a:prstClr val="black"/>
                </a:solidFill>
              </a:rPr>
              <a:t>CS 478 - Machine Learning</a:t>
            </a:r>
            <a:endParaRPr lang="fr-FR" i="1">
              <a:solidFill>
                <a:prstClr val="black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>
                <a:cs typeface="Arial" panose="020B0604020202020204" pitchFamily="34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2FF4ECB-0154-4A93-A125-BBBA6A4C720E}" type="slidenum">
              <a:rPr lang="fr-FR" altLang="en-US" i="1" smtClean="0">
                <a:solidFill>
                  <a:prstClr val="black"/>
                </a:solidFill>
                <a:latin typeface="Tahoma" panose="020B0604030504040204" pitchFamily="34" charset="0"/>
                <a:ea typeface="MS PGothic" panose="020B0600070205080204" pitchFamily="34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fr-FR" altLang="en-US" i="1">
              <a:solidFill>
                <a:prstClr val="black"/>
              </a:solidFill>
              <a:latin typeface="Tahoma" panose="020B0604030504040204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2107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7309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6961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9091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0393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9405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5248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1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959A-4463-491E-9C00-5EC097E89863}" type="datetimeFigureOut">
              <a:rPr lang="en-IN" smtClean="0"/>
              <a:pPr/>
              <a:t>16-03-2021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2C4B8-50FD-4316-9123-2CF9A01D2F05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7036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5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</p:sldLayoutIdLst>
  <p:hf sldNum="0"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pitchFamily="-65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MS PGothic" panose="020B0600070205080204" pitchFamily="34" charset="-128"/>
          <a:cs typeface="ＭＳ Ｐゴシック" pitchFamily="-65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MS PGothic" panose="020B0600070205080204" pitchFamily="34" charset="-128"/>
          <a:cs typeface="ＭＳ Ｐゴシック" pitchFamily="-65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MS PGothic" panose="020B0600070205080204" pitchFamily="34" charset="-128"/>
          <a:cs typeface="ＭＳ Ｐゴシック" pitchFamily="-65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MS PGothic" panose="020B0600070205080204" pitchFamily="34" charset="-128"/>
          <a:cs typeface="ＭＳ Ｐゴシック" pitchFamily="-65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65" charset="0"/>
          <a:ea typeface="ＭＳ Ｐゴシック" pitchFamily="-65" charset="-128"/>
          <a:cs typeface="ＭＳ Ｐゴシック" pitchFamily="-65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pitchFamily="-65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13" Type="http://schemas.openxmlformats.org/officeDocument/2006/relationships/image" Target="../media/image19.e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12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6.emf"/><Relationship Id="rId11" Type="http://schemas.openxmlformats.org/officeDocument/2006/relationships/image" Target="../media/image18.emf"/><Relationship Id="rId5" Type="http://schemas.openxmlformats.org/officeDocument/2006/relationships/oleObject" Target="../embeddings/oleObject4.bin"/><Relationship Id="rId10" Type="http://schemas.openxmlformats.org/officeDocument/2006/relationships/oleObject" Target="../embeddings/oleObject7.bin"/><Relationship Id="rId4" Type="http://schemas.openxmlformats.org/officeDocument/2006/relationships/image" Target="../media/image15.emf"/><Relationship Id="rId9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2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5.e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2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1566" y="1699491"/>
            <a:ext cx="9144000" cy="3066616"/>
          </a:xfrm>
        </p:spPr>
        <p:txBody>
          <a:bodyPr>
            <a:noAutofit/>
          </a:bodyPr>
          <a:lstStyle/>
          <a:p>
            <a:r>
              <a:rPr lang="en-US" sz="8000"/>
              <a:t>Instance Based Learning</a:t>
            </a:r>
            <a:br>
              <a:rPr lang="en-US" sz="8000"/>
            </a:br>
            <a:br>
              <a:rPr lang="en-US" sz="8000"/>
            </a:br>
            <a:r>
              <a:rPr lang="en-US" sz="3200"/>
              <a:t>Srinivas </a:t>
            </a:r>
            <a:r>
              <a:rPr lang="en-US" sz="3200" err="1"/>
              <a:t>Battula</a:t>
            </a:r>
            <a:br>
              <a:rPr lang="en-US" sz="3200"/>
            </a:br>
            <a:r>
              <a:rPr lang="en-US" sz="3200"/>
              <a:t>VIT-AP University</a:t>
            </a:r>
          </a:p>
        </p:txBody>
      </p:sp>
    </p:spTree>
    <p:extLst>
      <p:ext uri="{BB962C8B-B14F-4D97-AF65-F5344CB8AC3E}">
        <p14:creationId xmlns:p14="http://schemas.microsoft.com/office/powerpoint/2010/main" val="2970758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i="1"/>
              <a:t>k</a:t>
            </a:r>
            <a:r>
              <a:rPr lang="en-US" altLang="en-US"/>
              <a:t>-NN Algorithm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sz="half" idx="1"/>
          </p:nvPr>
        </p:nvSpPr>
        <p:spPr bwMode="auto">
          <a:xfrm>
            <a:off x="1981201" y="1943100"/>
            <a:ext cx="8177213" cy="191293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</a:pPr>
            <a:r>
              <a:rPr lang="en-US" altLang="en-US" sz="2400"/>
              <a:t>For each training instance </a:t>
            </a:r>
            <a:r>
              <a:rPr lang="en-US" altLang="en-US" sz="2400" i="1"/>
              <a:t>t</a:t>
            </a:r>
            <a:r>
              <a:rPr lang="en-US" altLang="en-US" sz="2400"/>
              <a:t>=(</a:t>
            </a:r>
            <a:r>
              <a:rPr lang="en-US" altLang="en-US" sz="2400" i="1"/>
              <a:t>x</a:t>
            </a:r>
            <a:r>
              <a:rPr lang="en-US" altLang="en-US" sz="2400"/>
              <a:t>, </a:t>
            </a:r>
            <a:r>
              <a:rPr lang="en-US" altLang="en-US" sz="2400" i="1"/>
              <a:t>f</a:t>
            </a:r>
            <a:r>
              <a:rPr lang="en-US" altLang="en-US" sz="2400"/>
              <a:t>(</a:t>
            </a:r>
            <a:r>
              <a:rPr lang="en-US" altLang="en-US" sz="2400" i="1"/>
              <a:t>x</a:t>
            </a:r>
            <a:r>
              <a:rPr lang="en-US" altLang="en-US" sz="2400"/>
              <a:t>))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/>
              <a:t>Add t to the set </a:t>
            </a:r>
            <a:r>
              <a:rPr lang="en-US" altLang="en-US" sz="2000" i="1" err="1"/>
              <a:t>Tr_instances</a:t>
            </a:r>
            <a:endParaRPr lang="en-US" altLang="en-US" sz="2000" i="1"/>
          </a:p>
          <a:p>
            <a:pPr eaLnBrk="1" hangingPunct="1">
              <a:lnSpc>
                <a:spcPct val="80000"/>
              </a:lnSpc>
            </a:pPr>
            <a:r>
              <a:rPr lang="en-US" altLang="en-US" sz="2400"/>
              <a:t>Given a query instance </a:t>
            </a:r>
            <a:r>
              <a:rPr lang="en-US" altLang="en-US" sz="2400" i="1"/>
              <a:t>q</a:t>
            </a:r>
            <a:r>
              <a:rPr lang="en-US" altLang="en-US" sz="2400"/>
              <a:t> to be classified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/>
              <a:t>Let </a:t>
            </a:r>
            <a:r>
              <a:rPr lang="en-US" altLang="en-US" sz="2000" i="1"/>
              <a:t>x</a:t>
            </a:r>
            <a:r>
              <a:rPr lang="en-US" altLang="en-US" sz="2000" baseline="-25000"/>
              <a:t>1</a:t>
            </a:r>
            <a:r>
              <a:rPr lang="en-US" altLang="en-US" sz="2000"/>
              <a:t>, …, </a:t>
            </a:r>
            <a:r>
              <a:rPr lang="en-US" altLang="en-US" sz="2000" i="1" err="1"/>
              <a:t>x</a:t>
            </a:r>
            <a:r>
              <a:rPr lang="en-US" altLang="en-US" sz="2000" i="1" baseline="-25000" err="1"/>
              <a:t>k</a:t>
            </a:r>
            <a:r>
              <a:rPr lang="en-US" altLang="en-US" sz="2000"/>
              <a:t> be the </a:t>
            </a:r>
            <a:r>
              <a:rPr lang="en-US" altLang="en-US" sz="2000" i="1"/>
              <a:t>k</a:t>
            </a:r>
            <a:r>
              <a:rPr lang="en-US" altLang="en-US" sz="2000"/>
              <a:t> training instances in </a:t>
            </a:r>
            <a:r>
              <a:rPr lang="en-US" altLang="en-US" sz="2000" i="1" err="1"/>
              <a:t>Tr_instances</a:t>
            </a:r>
            <a:r>
              <a:rPr lang="en-US" altLang="en-US" sz="2000"/>
              <a:t> nearest to </a:t>
            </a:r>
            <a:r>
              <a:rPr lang="en-US" altLang="en-US" sz="2000" i="1"/>
              <a:t>q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/>
              <a:t>Return</a:t>
            </a:r>
          </a:p>
          <a:p>
            <a:pPr eaLnBrk="1" hangingPunct="1">
              <a:lnSpc>
                <a:spcPct val="80000"/>
              </a:lnSpc>
            </a:pPr>
            <a:endParaRPr lang="en-US" altLang="en-US" sz="2400"/>
          </a:p>
          <a:p>
            <a:pPr eaLnBrk="1" hangingPunct="1">
              <a:lnSpc>
                <a:spcPct val="80000"/>
              </a:lnSpc>
            </a:pPr>
            <a:endParaRPr lang="en-US" altLang="en-US" sz="2400"/>
          </a:p>
          <a:p>
            <a:pPr eaLnBrk="1" hangingPunct="1">
              <a:lnSpc>
                <a:spcPct val="80000"/>
              </a:lnSpc>
            </a:pPr>
            <a:endParaRPr lang="en-US" altLang="en-US" sz="2400"/>
          </a:p>
          <a:p>
            <a:pPr eaLnBrk="1" hangingPunct="1">
              <a:lnSpc>
                <a:spcPct val="80000"/>
              </a:lnSpc>
            </a:pPr>
            <a:r>
              <a:rPr lang="en-US" altLang="en-US" sz="2400"/>
              <a:t>Where </a:t>
            </a:r>
            <a:r>
              <a:rPr lang="en-US" altLang="en-US" sz="2400" i="1"/>
              <a:t>V</a:t>
            </a:r>
            <a:r>
              <a:rPr lang="en-US" altLang="en-US" sz="2400"/>
              <a:t> is the finite set of target class values, and δ(</a:t>
            </a:r>
            <a:r>
              <a:rPr lang="en-US" altLang="en-US" sz="2400" i="1" err="1"/>
              <a:t>a</a:t>
            </a:r>
            <a:r>
              <a:rPr lang="en-US" altLang="en-US" sz="2400" err="1"/>
              <a:t>,</a:t>
            </a:r>
            <a:r>
              <a:rPr lang="en-US" altLang="en-US" sz="2400" i="1" err="1"/>
              <a:t>b</a:t>
            </a:r>
            <a:r>
              <a:rPr lang="en-US" altLang="en-US" sz="2400"/>
              <a:t>)=1 if </a:t>
            </a:r>
            <a:r>
              <a:rPr lang="en-US" altLang="en-US" sz="2400" i="1"/>
              <a:t>a</a:t>
            </a:r>
            <a:r>
              <a:rPr lang="en-US" altLang="en-US" sz="2400"/>
              <a:t>=</a:t>
            </a:r>
            <a:r>
              <a:rPr lang="en-US" altLang="en-US" sz="2400" i="1"/>
              <a:t>b</a:t>
            </a:r>
            <a:r>
              <a:rPr lang="en-US" altLang="en-US" sz="2400"/>
              <a:t>, and 0 otherwise (</a:t>
            </a:r>
            <a:r>
              <a:rPr lang="en-US" altLang="en-US" sz="2400" err="1"/>
              <a:t>Kronecker</a:t>
            </a:r>
            <a:r>
              <a:rPr lang="en-US" altLang="en-US" sz="2400"/>
              <a:t> function)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400"/>
              <a:t>Intuitively, the </a:t>
            </a:r>
            <a:r>
              <a:rPr lang="en-US" altLang="en-US" sz="2400" i="1"/>
              <a:t>k</a:t>
            </a:r>
            <a:r>
              <a:rPr lang="en-US" altLang="en-US" sz="2400"/>
              <a:t>-NN algorithm assigns to each new query instance the majority class among its </a:t>
            </a:r>
            <a:r>
              <a:rPr lang="en-US" altLang="en-US" sz="2400" i="1"/>
              <a:t>k</a:t>
            </a:r>
            <a:r>
              <a:rPr lang="en-US" altLang="en-US" sz="2400"/>
              <a:t> nearest neighbors</a:t>
            </a:r>
          </a:p>
        </p:txBody>
      </p:sp>
      <p:graphicFrame>
        <p:nvGraphicFramePr>
          <p:cNvPr id="23556" name="Object 2"/>
          <p:cNvGraphicFramePr>
            <a:graphicFrameLocks noGrp="1" noChangeAspect="1"/>
          </p:cNvGraphicFramePr>
          <p:nvPr>
            <p:ph sz="half" idx="2"/>
          </p:nvPr>
        </p:nvGraphicFramePr>
        <p:xfrm>
          <a:off x="3716338" y="3498850"/>
          <a:ext cx="4081462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1" name="Equation" r:id="rId3" imgW="3565440" imgH="849960" progId="Equation.3">
                  <p:embed/>
                </p:oleObj>
              </mc:Choice>
              <mc:Fallback>
                <p:oleObj name="Equation" r:id="rId3" imgW="3565440" imgH="849960" progId="Equation.3">
                  <p:embed/>
                  <p:pic>
                    <p:nvPicPr>
                      <p:cNvPr id="0" name="Picture 47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16338" y="3498850"/>
                        <a:ext cx="4081462" cy="98425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9810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/>
              <a:t>Simple Illustration</a:t>
            </a:r>
          </a:p>
        </p:txBody>
      </p:sp>
      <p:graphicFrame>
        <p:nvGraphicFramePr>
          <p:cNvPr id="24579" name="Object 2"/>
          <p:cNvGraphicFramePr>
            <a:graphicFrameLocks noChangeAspect="1"/>
          </p:cNvGraphicFramePr>
          <p:nvPr/>
        </p:nvGraphicFramePr>
        <p:xfrm>
          <a:off x="2555876" y="1703388"/>
          <a:ext cx="5927725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5" name="Picture" r:id="rId3" imgW="2889000" imgH="2001960" progId="Word.Picture.8">
                  <p:embed/>
                </p:oleObj>
              </mc:Choice>
              <mc:Fallback>
                <p:oleObj name="Picture" r:id="rId3" imgW="2889000" imgH="2001960" progId="Word.Picture.8">
                  <p:embed/>
                  <p:pic>
                    <p:nvPicPr>
                      <p:cNvPr id="0" name="Picture 5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55876" y="1703388"/>
                        <a:ext cx="5927725" cy="4114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80" name="Text Box 5"/>
          <p:cNvSpPr txBox="1">
            <a:spLocks noChangeArrowheads="1"/>
          </p:cNvSpPr>
          <p:nvPr/>
        </p:nvSpPr>
        <p:spPr bwMode="auto">
          <a:xfrm>
            <a:off x="5351463" y="5707063"/>
            <a:ext cx="47164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i="1"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 i="1"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 i="1"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 i="1"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 i="1"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Tahom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fr-CH" altLang="en-US" sz="2400" i="0">
                <a:latin typeface="Times New Roman" panose="02020603050405020304" pitchFamily="18" charset="0"/>
              </a:rPr>
              <a:t>q is + under 1-NN, but – under 5-NN</a:t>
            </a:r>
            <a:endParaRPr lang="fr-FR" altLang="en-US" sz="2400" i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50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2655" y="366098"/>
            <a:ext cx="10640290" cy="5810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433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 descr="Example&#10; We have data from the questionnaires survey and&#10;objective testing with two attributes (acid durability and&#10;stren..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64" y="0"/>
            <a:ext cx="11268363" cy="6508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8570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218" name="Picture 2" descr=" Step 1 : Initialize and Define k.&#10;Lets say, k = 3&#10;(Always choose k as an odd number if the number of&#10;attributes is even ..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36" y="18472"/>
            <a:ext cx="11314546" cy="670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7759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42" name="Picture 2" descr=" Step 3 : Sort the distance and determine the nearest&#10;neighbours based of the Kth minimum distance :&#10;X1 = Acid&#10;Durability..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09" y="516987"/>
            <a:ext cx="11748655" cy="6247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0119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266" name="Picture 2" descr=" Step 4 : Take 3-Nearest Neighbours:&#10; Gather the category Y of the nearest neighbours.&#10;X1 = Acid&#10;Durability&#10;(seconds)&#10;X2..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418" y="184728"/>
            <a:ext cx="11176000" cy="649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9621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2290" name="Picture 2" descr=" Step 5 : Apply simple majority&#10; Use simple majority of the category of the nearest&#10;neighbours as the prediction value o..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19" y="173442"/>
            <a:ext cx="11240654" cy="6402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1983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5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/>
              <a:t>Scale Effects</a:t>
            </a:r>
          </a:p>
        </p:txBody>
      </p:sp>
      <p:sp>
        <p:nvSpPr>
          <p:cNvPr id="26627" name="Content Placeholder 6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/>
              <a:t>Different features may have different measurement scales</a:t>
            </a:r>
          </a:p>
          <a:p>
            <a:pPr lvl="1" eaLnBrk="1" hangingPunct="1"/>
            <a:r>
              <a:rPr lang="en-US" altLang="en-US"/>
              <a:t>E.g., patient weight in kg (range [50,200]) vs. blood protein values in ng/</a:t>
            </a:r>
            <a:r>
              <a:rPr lang="en-US" altLang="en-US" err="1"/>
              <a:t>dL</a:t>
            </a:r>
            <a:r>
              <a:rPr lang="en-US" altLang="en-US"/>
              <a:t> (range [-3,3])</a:t>
            </a:r>
          </a:p>
          <a:p>
            <a:pPr eaLnBrk="1" hangingPunct="1"/>
            <a:r>
              <a:rPr lang="en-US" altLang="en-US"/>
              <a:t>Consequences</a:t>
            </a:r>
          </a:p>
          <a:p>
            <a:pPr lvl="1" eaLnBrk="1" hangingPunct="1"/>
            <a:r>
              <a:rPr lang="en-US" altLang="en-US"/>
              <a:t>Patient weight will have a much greater influence on the distance between samples</a:t>
            </a:r>
          </a:p>
          <a:p>
            <a:pPr lvl="1" eaLnBrk="1" hangingPunct="1"/>
            <a:r>
              <a:rPr lang="en-US" altLang="en-US"/>
              <a:t>May bias the performance of the classifier</a:t>
            </a:r>
          </a:p>
        </p:txBody>
      </p:sp>
    </p:spTree>
    <p:extLst>
      <p:ext uri="{BB962C8B-B14F-4D97-AF65-F5344CB8AC3E}">
        <p14:creationId xmlns:p14="http://schemas.microsoft.com/office/powerpoint/2010/main" val="501183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Standardization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 defTabSz="457200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altLang="en-US" sz="3200">
                <a:solidFill>
                  <a:prstClr val="black"/>
                </a:solidFill>
                <a:ea typeface="MS PGothic" panose="020B0600070205080204" pitchFamily="34" charset="-128"/>
              </a:rPr>
              <a:t>Transform raw feature values into z-scores</a:t>
            </a:r>
          </a:p>
          <a:p>
            <a:pPr marL="742950" lvl="1" indent="-285750" defTabSz="457200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</a:pPr>
            <a:endParaRPr lang="en-US" altLang="en-US" sz="2800">
              <a:solidFill>
                <a:prstClr val="black"/>
              </a:solidFill>
              <a:ea typeface="MS PGothic" panose="020B0600070205080204" pitchFamily="34" charset="-128"/>
            </a:endParaRPr>
          </a:p>
          <a:p>
            <a:pPr marL="742950" lvl="1" indent="-285750" defTabSz="457200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endParaRPr lang="en-US" altLang="en-US" sz="2800">
              <a:solidFill>
                <a:prstClr val="black"/>
              </a:solidFill>
              <a:ea typeface="MS PGothic" panose="020B0600070205080204" pitchFamily="34" charset="-128"/>
            </a:endParaRPr>
          </a:p>
          <a:p>
            <a:pPr marL="742950" lvl="1" indent="-285750" defTabSz="457200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</a:pPr>
            <a:r>
              <a:rPr lang="en-US" altLang="en-US" sz="2800">
                <a:solidFill>
                  <a:prstClr val="black"/>
                </a:solidFill>
                <a:ea typeface="MS PGothic" panose="020B0600070205080204" pitchFamily="34" charset="-128"/>
              </a:rPr>
              <a:t>     is the value for the </a:t>
            </a:r>
            <a:r>
              <a:rPr lang="en-US" altLang="en-US" sz="2800" i="1" err="1">
                <a:solidFill>
                  <a:prstClr val="black"/>
                </a:solidFill>
                <a:ea typeface="MS PGothic" panose="020B0600070205080204" pitchFamily="34" charset="-128"/>
              </a:rPr>
              <a:t>i</a:t>
            </a:r>
            <a:r>
              <a:rPr lang="en-US" altLang="en-US" sz="2800" i="1" baseline="30000" err="1">
                <a:solidFill>
                  <a:prstClr val="black"/>
                </a:solidFill>
                <a:ea typeface="MS PGothic" panose="020B0600070205080204" pitchFamily="34" charset="-128"/>
              </a:rPr>
              <a:t>th</a:t>
            </a:r>
            <a:r>
              <a:rPr lang="en-US" altLang="en-US" sz="2800">
                <a:solidFill>
                  <a:prstClr val="black"/>
                </a:solidFill>
                <a:ea typeface="MS PGothic" panose="020B0600070205080204" pitchFamily="34" charset="-128"/>
              </a:rPr>
              <a:t> sample and </a:t>
            </a:r>
            <a:r>
              <a:rPr lang="en-US" altLang="en-US" sz="2800" i="1" err="1">
                <a:solidFill>
                  <a:prstClr val="black"/>
                </a:solidFill>
                <a:ea typeface="MS PGothic" panose="020B0600070205080204" pitchFamily="34" charset="-128"/>
              </a:rPr>
              <a:t>j</a:t>
            </a:r>
            <a:r>
              <a:rPr lang="en-US" altLang="en-US" sz="2800" i="1" baseline="30000" err="1">
                <a:solidFill>
                  <a:prstClr val="black"/>
                </a:solidFill>
                <a:ea typeface="MS PGothic" panose="020B0600070205080204" pitchFamily="34" charset="-128"/>
              </a:rPr>
              <a:t>th</a:t>
            </a:r>
            <a:r>
              <a:rPr lang="en-US" altLang="en-US" sz="2800">
                <a:solidFill>
                  <a:prstClr val="black"/>
                </a:solidFill>
                <a:ea typeface="MS PGothic" panose="020B0600070205080204" pitchFamily="34" charset="-128"/>
              </a:rPr>
              <a:t> feature</a:t>
            </a:r>
          </a:p>
          <a:p>
            <a:pPr marL="742950" lvl="1" indent="-285750" defTabSz="457200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</a:pPr>
            <a:r>
              <a:rPr lang="en-US" altLang="en-US" sz="2800">
                <a:solidFill>
                  <a:prstClr val="black"/>
                </a:solidFill>
                <a:ea typeface="MS PGothic" panose="020B0600070205080204" pitchFamily="34" charset="-128"/>
              </a:rPr>
              <a:t>     is the average of all     for feature </a:t>
            </a:r>
            <a:r>
              <a:rPr lang="en-US" altLang="en-US" sz="2800" i="1">
                <a:solidFill>
                  <a:prstClr val="black"/>
                </a:solidFill>
                <a:ea typeface="MS PGothic" panose="020B0600070205080204" pitchFamily="34" charset="-128"/>
              </a:rPr>
              <a:t>j</a:t>
            </a:r>
          </a:p>
          <a:p>
            <a:pPr marL="742950" lvl="1" indent="-285750" defTabSz="457200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</a:pPr>
            <a:r>
              <a:rPr lang="en-US" altLang="en-US" sz="2800">
                <a:solidFill>
                  <a:prstClr val="black"/>
                </a:solidFill>
                <a:ea typeface="MS PGothic" panose="020B0600070205080204" pitchFamily="34" charset="-128"/>
              </a:rPr>
              <a:t>     is the standard deviation of all     over all input samples</a:t>
            </a:r>
          </a:p>
          <a:p>
            <a:pPr marL="342900" lvl="0" indent="-342900" defTabSz="457200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altLang="en-US" sz="3200">
                <a:solidFill>
                  <a:prstClr val="black"/>
                </a:solidFill>
                <a:ea typeface="MS PGothic" panose="020B0600070205080204" pitchFamily="34" charset="-128"/>
              </a:rPr>
              <a:t>Range and scale of z-scores should be similar </a:t>
            </a:r>
            <a:r>
              <a:rPr lang="en-US" altLang="en-US" sz="2400">
                <a:solidFill>
                  <a:prstClr val="black"/>
                </a:solidFill>
                <a:ea typeface="MS PGothic" panose="020B0600070205080204" pitchFamily="34" charset="-128"/>
              </a:rPr>
              <a:t>(providing distributions of raw feature values are alike)</a:t>
            </a:r>
          </a:p>
          <a:p>
            <a:endParaRPr lang="en-IN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4673600" y="2421804"/>
          <a:ext cx="1670050" cy="915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97" name="Equation" r:id="rId3" imgW="776880" imgH="420480" progId="Equation.3">
                  <p:embed/>
                </p:oleObj>
              </mc:Choice>
              <mc:Fallback>
                <p:oleObj name="Equation" r:id="rId3" imgW="776880" imgH="420480" progId="Equation.3">
                  <p:embed/>
                  <p:pic>
                    <p:nvPicPr>
                      <p:cNvPr id="0" name="Picture 3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3600" y="2421804"/>
                        <a:ext cx="1670050" cy="915987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6"/>
          <p:cNvGraphicFramePr>
            <a:graphicFrameLocks noChangeAspect="1"/>
          </p:cNvGraphicFramePr>
          <p:nvPr/>
        </p:nvGraphicFramePr>
        <p:xfrm>
          <a:off x="4863668" y="4001294"/>
          <a:ext cx="376237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98" name="Equation" r:id="rId5" imgW="164520" imgH="191880" progId="Equation.3">
                  <p:embed/>
                </p:oleObj>
              </mc:Choice>
              <mc:Fallback>
                <p:oleObj name="Equation" r:id="rId5" imgW="164520" imgH="191880" progId="Equation.3">
                  <p:embed/>
                  <p:pic>
                    <p:nvPicPr>
                      <p:cNvPr id="0" name="Picture 3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63668" y="4001294"/>
                        <a:ext cx="376237" cy="4318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/>
        </p:nvGraphicFramePr>
        <p:xfrm>
          <a:off x="6470797" y="4538086"/>
          <a:ext cx="376237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99" name="Equation" r:id="rId7" imgW="164520" imgH="191880" progId="Equation.3">
                  <p:embed/>
                </p:oleObj>
              </mc:Choice>
              <mc:Fallback>
                <p:oleObj name="Equation" r:id="rId7" imgW="164520" imgH="191880" progId="Equation.3">
                  <p:embed/>
                  <p:pic>
                    <p:nvPicPr>
                      <p:cNvPr id="0" name="Picture 3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0797" y="4538086"/>
                        <a:ext cx="376237" cy="4318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 noChangeAspect="1"/>
          </p:cNvGraphicFramePr>
          <p:nvPr/>
        </p:nvGraphicFramePr>
        <p:xfrm>
          <a:off x="1660960" y="3537098"/>
          <a:ext cx="376237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0" name="Equation" r:id="rId8" imgW="164520" imgH="191880" progId="Equation.3">
                  <p:embed/>
                </p:oleObj>
              </mc:Choice>
              <mc:Fallback>
                <p:oleObj name="Equation" r:id="rId8" imgW="164520" imgH="191880" progId="Equation.3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60960" y="3537098"/>
                        <a:ext cx="376237" cy="4318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5"/>
          <p:cNvGraphicFramePr>
            <a:graphicFrameLocks noChangeAspect="1"/>
          </p:cNvGraphicFramePr>
          <p:nvPr/>
        </p:nvGraphicFramePr>
        <p:xfrm>
          <a:off x="1673659" y="4045098"/>
          <a:ext cx="34925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1" name="Equation" r:id="rId10" imgW="155160" imgH="191880" progId="Equation.3">
                  <p:embed/>
                </p:oleObj>
              </mc:Choice>
              <mc:Fallback>
                <p:oleObj name="Equation" r:id="rId10" imgW="155160" imgH="191880" progId="Equation.3">
                  <p:embed/>
                  <p:pic>
                    <p:nvPicPr>
                      <p:cNvPr id="0" name="Picture 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3659" y="4045098"/>
                        <a:ext cx="349250" cy="4318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7"/>
          <p:cNvGraphicFramePr>
            <a:graphicFrameLocks noChangeAspect="1"/>
          </p:cNvGraphicFramePr>
          <p:nvPr/>
        </p:nvGraphicFramePr>
        <p:xfrm>
          <a:off x="1699060" y="4565798"/>
          <a:ext cx="376237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2" name="Equation" r:id="rId12" imgW="164520" imgH="191880" progId="Equation.3">
                  <p:embed/>
                </p:oleObj>
              </mc:Choice>
              <mc:Fallback>
                <p:oleObj name="Equation" r:id="rId12" imgW="164520" imgH="191880" progId="Equation.3">
                  <p:embed/>
                  <p:pic>
                    <p:nvPicPr>
                      <p:cNvPr id="0" name="Picture 3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99060" y="4565798"/>
                        <a:ext cx="376237" cy="4318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8988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8000"/>
              <a:t>K-Nearest Neighbors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0445413" y="6373019"/>
            <a:ext cx="1756612" cy="3924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WIN 2020-21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49618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altLang="en-US"/>
              <a:t>Distance Metrics</a:t>
            </a:r>
          </a:p>
        </p:txBody>
      </p:sp>
      <p:pic>
        <p:nvPicPr>
          <p:cNvPr id="28675" name="Picture 3" descr="Snapshot 2005-11-03 15-11-0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763" y="1184276"/>
            <a:ext cx="5529262" cy="559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75769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/>
              <a:t>Some Remarks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 i="1"/>
              <a:t>k</a:t>
            </a:r>
            <a:r>
              <a:rPr lang="en-US" altLang="en-US"/>
              <a:t>-NN works well on many practical problems and is fairly noise tolerant (depending on the value of </a:t>
            </a:r>
            <a:r>
              <a:rPr lang="en-US" altLang="en-US" i="1"/>
              <a:t>k</a:t>
            </a:r>
            <a:r>
              <a:rPr lang="en-US" altLang="en-US"/>
              <a:t>)</a:t>
            </a:r>
          </a:p>
          <a:p>
            <a:pPr eaLnBrk="1" hangingPunct="1"/>
            <a:r>
              <a:rPr lang="en-US" altLang="en-US" i="1"/>
              <a:t>k</a:t>
            </a:r>
            <a:r>
              <a:rPr lang="en-US" altLang="en-US"/>
              <a:t>-NN is subject to the curse of dimensionality (i.e., presence of many irrelevant attributes)</a:t>
            </a:r>
          </a:p>
          <a:p>
            <a:pPr eaLnBrk="1" hangingPunct="1"/>
            <a:r>
              <a:rPr lang="en-US" altLang="en-US" i="1"/>
              <a:t>k</a:t>
            </a:r>
            <a:r>
              <a:rPr lang="en-US" altLang="en-US"/>
              <a:t>-NN needs adequate distance measure</a:t>
            </a:r>
          </a:p>
          <a:p>
            <a:pPr eaLnBrk="1" hangingPunct="1"/>
            <a:r>
              <a:rPr lang="en-US" altLang="en-US" i="1"/>
              <a:t>k</a:t>
            </a:r>
            <a:r>
              <a:rPr lang="en-US" altLang="en-US"/>
              <a:t>-NN relies on efficient indexing</a:t>
            </a:r>
          </a:p>
        </p:txBody>
      </p:sp>
    </p:spTree>
    <p:extLst>
      <p:ext uri="{BB962C8B-B14F-4D97-AF65-F5344CB8AC3E}">
        <p14:creationId xmlns:p14="http://schemas.microsoft.com/office/powerpoint/2010/main" val="9031723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 bwMode="auto">
          <a:xfrm>
            <a:off x="1981200" y="684214"/>
            <a:ext cx="8229600" cy="10255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altLang="en-US"/>
              <a:t>How is </a:t>
            </a:r>
            <a:r>
              <a:rPr lang="en-US" altLang="en-US" err="1"/>
              <a:t>kNN</a:t>
            </a:r>
            <a:r>
              <a:rPr lang="en-US" altLang="en-US"/>
              <a:t> Incremental?</a:t>
            </a:r>
          </a:p>
        </p:txBody>
      </p:sp>
      <p:sp>
        <p:nvSpPr>
          <p:cNvPr id="37891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altLang="en-US"/>
              <a:t>All training instances are stored</a:t>
            </a:r>
          </a:p>
          <a:p>
            <a:r>
              <a:rPr lang="en-US" altLang="en-US"/>
              <a:t>Model consists of the set of training instances</a:t>
            </a:r>
          </a:p>
          <a:p>
            <a:r>
              <a:rPr lang="en-US" altLang="en-US"/>
              <a:t>Adding a new training instance only affects the computation of neighbors, which is done at execution time (i.e., lazily)</a:t>
            </a:r>
          </a:p>
          <a:p>
            <a:endParaRPr lang="en-US" altLang="en-US"/>
          </a:p>
          <a:p>
            <a:endParaRPr lang="en-US" altLang="en-US"/>
          </a:p>
          <a:p>
            <a:pPr lvl="2"/>
            <a:r>
              <a:rPr lang="en-US" altLang="en-US"/>
              <a:t>Note that the storing of training instances is a violation of the strict definition of incremental learning.</a:t>
            </a:r>
          </a:p>
        </p:txBody>
      </p:sp>
    </p:spTree>
    <p:extLst>
      <p:ext uri="{BB962C8B-B14F-4D97-AF65-F5344CB8AC3E}">
        <p14:creationId xmlns:p14="http://schemas.microsoft.com/office/powerpoint/2010/main" val="36696952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35679"/>
            <a:ext cx="10515600" cy="1325563"/>
          </a:xfrm>
        </p:spPr>
        <p:txBody>
          <a:bodyPr/>
          <a:lstStyle/>
          <a:p>
            <a:r>
              <a:rPr lang="en-IN"/>
              <a:t>			</a:t>
            </a:r>
            <a:r>
              <a:rPr lang="en-IN" sz="6600"/>
              <a:t>Applications</a:t>
            </a:r>
          </a:p>
        </p:txBody>
      </p:sp>
      <p:pic>
        <p:nvPicPr>
          <p:cNvPr id="3" name="Content Placeholder 2" descr="Applications of KNN Classifier&#10; Used in classification&#10; Used to get missing values&#10; Used in pattern recognition&#10; Used ..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473" y="332938"/>
            <a:ext cx="11416145" cy="6308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0861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/>
              <a:t>Distance-weighted </a:t>
            </a:r>
            <a:r>
              <a:rPr lang="en-US" altLang="en-US" i="1"/>
              <a:t>k</a:t>
            </a:r>
            <a:r>
              <a:rPr lang="en-US" altLang="en-US"/>
              <a:t>-NN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sz="half" idx="1"/>
          </p:nvPr>
        </p:nvSpPr>
        <p:spPr bwMode="auto">
          <a:xfrm>
            <a:off x="1981201" y="1981200"/>
            <a:ext cx="8056563" cy="6619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/>
              <a:t>Replace					                       by: </a:t>
            </a:r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/>
          </a:p>
        </p:txBody>
      </p:sp>
      <p:graphicFrame>
        <p:nvGraphicFramePr>
          <p:cNvPr id="25604" name="Object 2"/>
          <p:cNvGraphicFramePr>
            <a:graphicFrameLocks noGrp="1" noChangeAspect="1"/>
          </p:cNvGraphicFramePr>
          <p:nvPr>
            <p:ph sz="quarter" idx="2"/>
          </p:nvPr>
        </p:nvGraphicFramePr>
        <p:xfrm>
          <a:off x="3711575" y="1868488"/>
          <a:ext cx="35814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1" name="Equation" r:id="rId3" imgW="3565440" imgH="849960" progId="Equation.3">
                  <p:embed/>
                </p:oleObj>
              </mc:Choice>
              <mc:Fallback>
                <p:oleObj name="Equation" r:id="rId3" imgW="3565440" imgH="849960" progId="Equation.3">
                  <p:embed/>
                  <p:pic>
                    <p:nvPicPr>
                      <p:cNvPr id="0" name="Picture 8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11575" y="1868488"/>
                        <a:ext cx="3581400" cy="8636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5" name="Object 3"/>
          <p:cNvGraphicFramePr>
            <a:graphicFrameLocks noGrp="1" noChangeAspect="1"/>
          </p:cNvGraphicFramePr>
          <p:nvPr>
            <p:ph sz="quarter" idx="3"/>
          </p:nvPr>
        </p:nvGraphicFramePr>
        <p:xfrm>
          <a:off x="3182939" y="3040064"/>
          <a:ext cx="5610225" cy="1182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2" name="Equation" r:id="rId5" imgW="2340360" imgH="484560" progId="Equation.3">
                  <p:embed/>
                </p:oleObj>
              </mc:Choice>
              <mc:Fallback>
                <p:oleObj name="Equation" r:id="rId5" imgW="2340360" imgH="484560" progId="Equation.3">
                  <p:embed/>
                  <p:pic>
                    <p:nvPicPr>
                      <p:cNvPr id="0" name="Picture 9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82939" y="3040064"/>
                        <a:ext cx="5610225" cy="1182687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56627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/>
              <a:t>Some Remarks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i="1"/>
              <a:t>k</a:t>
            </a:r>
            <a:r>
              <a:rPr lang="en-US"/>
              <a:t>-NN works well on many practical problems and is fairly noise tolerant (depending on the value of </a:t>
            </a:r>
            <a:r>
              <a:rPr lang="en-US" i="1"/>
              <a:t>k</a:t>
            </a:r>
            <a:r>
              <a:rPr lang="en-US"/>
              <a:t>)</a:t>
            </a:r>
          </a:p>
          <a:p>
            <a:pPr eaLnBrk="1" hangingPunct="1"/>
            <a:r>
              <a:rPr lang="en-US" i="1"/>
              <a:t>k</a:t>
            </a:r>
            <a:r>
              <a:rPr lang="en-US"/>
              <a:t>-NN is subject to the curse of dimensionality (i.e., presence of many irrelevant attributes)</a:t>
            </a:r>
          </a:p>
          <a:p>
            <a:pPr eaLnBrk="1" hangingPunct="1"/>
            <a:r>
              <a:rPr lang="en-US" i="1"/>
              <a:t>k</a:t>
            </a:r>
            <a:r>
              <a:rPr lang="en-US"/>
              <a:t>-NN needs adequate distance measure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/>
          </p:nvPr>
        </p:nvSpPr>
        <p:spPr bwMode="auto">
          <a:xfrm>
            <a:off x="609600" y="684214"/>
            <a:ext cx="10972800" cy="102552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/>
              <a:t>How is kNN Incremental?</a:t>
            </a:r>
          </a:p>
        </p:txBody>
      </p:sp>
      <p:sp>
        <p:nvSpPr>
          <p:cNvPr id="32770" name="Content Placeholder 2"/>
          <p:cNvSpPr>
            <a:spLocks noGrp="1"/>
          </p:cNvSpPr>
          <p:nvPr>
            <p:ph idx="1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/>
              <a:t>All training instances are stored</a:t>
            </a:r>
          </a:p>
          <a:p>
            <a:r>
              <a:rPr lang="en-US"/>
              <a:t>Model consists of the set of training instances</a:t>
            </a:r>
          </a:p>
          <a:p>
            <a:r>
              <a:rPr lang="en-US"/>
              <a:t>Adding a new training instance only affects the computation of neighbors, which is done at execution time (i.e., lazily)</a:t>
            </a:r>
          </a:p>
          <a:p>
            <a:endParaRPr lang="en-US"/>
          </a:p>
          <a:p>
            <a:endParaRPr lang="en-US"/>
          </a:p>
          <a:p>
            <a:pPr lvl="2"/>
            <a:r>
              <a:rPr lang="en-US"/>
              <a:t>Note that the storing of training instances is a violation of the strict definition of incremental learning.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/>
              <a:t>Predicting Continuous Values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type="body" sz="half" idx="1"/>
          </p:nvPr>
        </p:nvSpPr>
        <p:spPr bwMode="auto">
          <a:xfrm>
            <a:off x="609601" y="1981200"/>
            <a:ext cx="10742084" cy="661988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sz="3500">
                <a:latin typeface="Times New Roman" pitchFamily="18" charset="0"/>
                <a:cs typeface="Times New Roman" pitchFamily="18" charset="0"/>
              </a:rPr>
              <a:t>Replace</a:t>
            </a:r>
            <a:r>
              <a:rPr lang="en-US" sz="2800"/>
              <a:t>				  	                            by: </a:t>
            </a:r>
          </a:p>
          <a:p>
            <a:pPr eaLnBrk="1" hangingPunct="1"/>
            <a:endParaRPr lang="en-US" sz="2800"/>
          </a:p>
          <a:p>
            <a:pPr eaLnBrk="1" hangingPunct="1"/>
            <a:endParaRPr lang="en-US" sz="2800"/>
          </a:p>
          <a:p>
            <a:pPr eaLnBrk="1" hangingPunct="1"/>
            <a:endParaRPr lang="en-US" sz="2800"/>
          </a:p>
          <a:p>
            <a:pPr eaLnBrk="1" hangingPunct="1"/>
            <a:endParaRPr lang="en-US" sz="2800"/>
          </a:p>
          <a:p>
            <a:pPr eaLnBrk="1" hangingPunct="1"/>
            <a:endParaRPr lang="en-US" sz="2800"/>
          </a:p>
          <a:p>
            <a:pPr eaLnBrk="1" hangingPunct="1"/>
            <a:endParaRPr lang="en-US" sz="1120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33795" name="Object 2"/>
          <p:cNvGraphicFramePr>
            <a:graphicFrameLocks noGrp="1" noChangeAspect="1"/>
          </p:cNvGraphicFramePr>
          <p:nvPr>
            <p:ph sz="quarter" idx="2"/>
          </p:nvPr>
        </p:nvGraphicFramePr>
        <p:xfrm>
          <a:off x="3839634" y="2952750"/>
          <a:ext cx="3746500" cy="215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3" name="Equation" r:id="rId3" imgW="2239920" imgH="1718640" progId="Equation.3">
                  <p:embed/>
                </p:oleObj>
              </mc:Choice>
              <mc:Fallback>
                <p:oleObj name="Equation" r:id="rId3" imgW="2239920" imgH="171864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39634" y="2952750"/>
                        <a:ext cx="3746500" cy="2159000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796" name="Object 3"/>
          <p:cNvGraphicFramePr>
            <a:graphicFrameLocks noGrp="1" noChangeAspect="1"/>
          </p:cNvGraphicFramePr>
          <p:nvPr>
            <p:ph sz="quarter" idx="3"/>
          </p:nvPr>
        </p:nvGraphicFramePr>
        <p:xfrm>
          <a:off x="2859617" y="1862139"/>
          <a:ext cx="5382683" cy="903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4" name="Equation" r:id="rId5" imgW="3849120" imgH="849960" progId="Equation.3">
                  <p:embed/>
                </p:oleObj>
              </mc:Choice>
              <mc:Fallback>
                <p:oleObj name="Equation" r:id="rId5" imgW="3849120" imgH="84996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59617" y="1862139"/>
                        <a:ext cx="5382683" cy="903287"/>
                      </a:xfrm>
                      <a:prstGeom prst="rect">
                        <a:avLst/>
                      </a:prstGeom>
                      <a:noFill/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3477998" y="5839650"/>
            <a:ext cx="4515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Note: </a:t>
            </a:r>
            <a:r>
              <a:rPr lang="en-US" err="1"/>
              <a:t>unweighted</a:t>
            </a:r>
            <a:r>
              <a:rPr lang="en-US"/>
              <a:t> corresponds to </a:t>
            </a:r>
            <a:r>
              <a:rPr lang="en-US" i="1" err="1"/>
              <a:t>w</a:t>
            </a:r>
            <a:r>
              <a:rPr lang="en-US" i="1" baseline="-25000" err="1"/>
              <a:t>i</a:t>
            </a:r>
            <a:r>
              <a:rPr lang="en-US"/>
              <a:t>=1 for all </a:t>
            </a:r>
            <a:r>
              <a:rPr lang="en-US" i="1" err="1"/>
              <a:t>i</a:t>
            </a:r>
            <a:endParaRPr lang="en-US" i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Today’s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43475"/>
          </a:xfrm>
        </p:spPr>
        <p:txBody>
          <a:bodyPr>
            <a:normAutofit/>
          </a:bodyPr>
          <a:lstStyle/>
          <a:p>
            <a:r>
              <a:rPr lang="en-US" sz="3600"/>
              <a:t>Instance Based Learning</a:t>
            </a:r>
          </a:p>
          <a:p>
            <a:r>
              <a:rPr lang="en-US" sz="3600"/>
              <a:t>K-Nearest Neighbor (</a:t>
            </a:r>
            <a:r>
              <a:rPr lang="en-US" sz="3600" err="1"/>
              <a:t>kNN</a:t>
            </a:r>
            <a:r>
              <a:rPr lang="en-US" sz="3600"/>
              <a:t>)</a:t>
            </a:r>
          </a:p>
          <a:p>
            <a:pPr lvl="1"/>
            <a:r>
              <a:rPr lang="en-US" sz="3200"/>
              <a:t>Distance metric</a:t>
            </a:r>
          </a:p>
          <a:p>
            <a:pPr lvl="1"/>
            <a:r>
              <a:rPr lang="en-US" sz="3200"/>
              <a:t>Pros/Cons of nearest neighbor</a:t>
            </a:r>
            <a:endParaRPr lang="en-US" sz="3600"/>
          </a:p>
          <a:p>
            <a:endParaRPr lang="en-US" sz="3600"/>
          </a:p>
          <a:p>
            <a:r>
              <a:rPr lang="en-US" sz="3600"/>
              <a:t>Validation, cross-validation, </a:t>
            </a:r>
            <a:r>
              <a:rPr lang="en-US" sz="3600" err="1"/>
              <a:t>hyperparameter</a:t>
            </a:r>
            <a:r>
              <a:rPr lang="en-US" sz="3600"/>
              <a:t> tuning </a:t>
            </a:r>
          </a:p>
        </p:txBody>
      </p:sp>
    </p:spTree>
    <p:extLst>
      <p:ext uri="{BB962C8B-B14F-4D97-AF65-F5344CB8AC3E}">
        <p14:creationId xmlns:p14="http://schemas.microsoft.com/office/powerpoint/2010/main" val="3795771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291238"/>
            <a:ext cx="10515600" cy="77094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/>
              <a:t>Instance Based Learning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838200" y="1219200"/>
            <a:ext cx="10515600" cy="49577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algn="just" eaLnBrk="1" hangingPunct="1">
              <a:lnSpc>
                <a:spcPct val="80000"/>
              </a:lnSpc>
            </a:pPr>
            <a:r>
              <a:rPr lang="en-US" altLang="en-US" sz="2600"/>
              <a:t>Instance-based learning is often termed </a:t>
            </a:r>
            <a:r>
              <a:rPr lang="en-US" altLang="en-US" sz="2600" i="1"/>
              <a:t>lazy</a:t>
            </a:r>
            <a:r>
              <a:rPr lang="en-US" altLang="en-US" sz="2600"/>
              <a:t> learning, as there is typically no “transformation” of training instances into more general “statements”</a:t>
            </a:r>
          </a:p>
          <a:p>
            <a:pPr algn="just" eaLnBrk="1" hangingPunct="1">
              <a:lnSpc>
                <a:spcPct val="80000"/>
              </a:lnSpc>
            </a:pPr>
            <a:endParaRPr lang="en-US" altLang="en-US" sz="2600"/>
          </a:p>
          <a:p>
            <a:pPr algn="just" eaLnBrk="1" hangingPunct="1">
              <a:lnSpc>
                <a:spcPct val="80000"/>
              </a:lnSpc>
            </a:pPr>
            <a:r>
              <a:rPr lang="en-US" altLang="en-US" sz="2600"/>
              <a:t>Instead, the presented training data is simply stored and, when a new query instance is encountered, a set of similar, related instances is retrieved from memory and used to classify the new query instance.</a:t>
            </a:r>
          </a:p>
          <a:p>
            <a:pPr algn="just" eaLnBrk="1" hangingPunct="1">
              <a:lnSpc>
                <a:spcPct val="80000"/>
              </a:lnSpc>
            </a:pPr>
            <a:endParaRPr lang="en-US" altLang="en-US" sz="2600"/>
          </a:p>
          <a:p>
            <a:pPr algn="just" eaLnBrk="1" hangingPunct="1">
              <a:lnSpc>
                <a:spcPct val="80000"/>
              </a:lnSpc>
            </a:pPr>
            <a:r>
              <a:rPr lang="en-US" altLang="en-US" sz="2600"/>
              <a:t>Hence, instance-based learners never form an explicit general hypothesis regarding the target function. They simply compute the classification of each new query instance as needed.</a:t>
            </a:r>
          </a:p>
        </p:txBody>
      </p:sp>
    </p:spTree>
    <p:extLst>
      <p:ext uri="{BB962C8B-B14F-4D97-AF65-F5344CB8AC3E}">
        <p14:creationId xmlns:p14="http://schemas.microsoft.com/office/powerpoint/2010/main" val="4142631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Nearest neighbor classifier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515600" cy="4865461"/>
              </a:xfrm>
            </p:spPr>
            <p:txBody>
              <a:bodyPr>
                <a:normAutofit/>
              </a:bodyPr>
              <a:lstStyle/>
              <a:p>
                <a:r>
                  <a:rPr lang="en-US" sz="3600" b="1"/>
                  <a:t>Training data</a:t>
                </a:r>
              </a:p>
              <a:p>
                <a:pPr marL="0" indent="0">
                  <a:buNone/>
                </a:pPr>
                <a:endParaRPr lang="en-US" sz="3600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3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3600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d>
                            </m:sup>
                          </m:sSup>
                        </m:e>
                      </m:d>
                      <m:r>
                        <a:rPr lang="en-US" sz="3600" i="1">
                          <a:latin typeface="Cambria Math" panose="02040503050406030204" pitchFamily="18" charset="0"/>
                        </a:rPr>
                        <m:t>, </m:t>
                      </m:r>
                      <m:d>
                        <m:dPr>
                          <m:ctrlPr>
                            <a:rPr lang="en-US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3600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d>
                            </m:sup>
                          </m:sSup>
                        </m:e>
                      </m:d>
                      <m:r>
                        <a:rPr lang="en-US" sz="360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3600" i="1">
                          <a:latin typeface="Cambria Math" panose="02040503050406030204" pitchFamily="18" charset="0"/>
                        </a:rPr>
                        <m:t>⋯,</m:t>
                      </m:r>
                      <m:d>
                        <m:dPr>
                          <m:ctrlPr>
                            <a:rPr lang="en-US" sz="3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3600" i="1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6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600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</m:d>
                            </m:sup>
                          </m:sSup>
                        </m:e>
                      </m:d>
                    </m:oMath>
                  </m:oMathPara>
                </a14:m>
                <a:endParaRPr lang="en-US" sz="3600"/>
              </a:p>
              <a:p>
                <a:r>
                  <a:rPr lang="en-US" sz="3600" b="1"/>
                  <a:t>Learning</a:t>
                </a:r>
                <a:endParaRPr lang="en-US" sz="3200" b="1"/>
              </a:p>
              <a:p>
                <a:pPr marL="0" indent="0">
                  <a:buNone/>
                </a:pPr>
                <a:r>
                  <a:rPr lang="en-US" sz="3600"/>
                  <a:t>                    Do nothing. </a:t>
                </a:r>
              </a:p>
              <a:p>
                <a:endParaRPr lang="en-US" sz="3200" b="1"/>
              </a:p>
              <a:p>
                <a:r>
                  <a:rPr lang="en-US" sz="3600" b="1"/>
                  <a:t>Testing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r>
                  <a:rPr lang="en-US" sz="3600"/>
                  <a:t>, where </a:t>
                </a:r>
                <a14:m>
                  <m:oMath xmlns:m="http://schemas.openxmlformats.org/officeDocument/2006/math"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3600" b="0" i="0" smtClean="0">
                            <a:latin typeface="Cambria Math" panose="02040503050406030204" pitchFamily="18" charset="0"/>
                          </a:rPr>
                          <m:t>argmin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3600" b="0" i="0" smtClean="0">
                            <a:latin typeface="Cambria Math" panose="02040503050406030204" pitchFamily="18" charset="0"/>
                          </a:rPr>
                          <m:t>i</m:t>
                        </m:r>
                      </m:sub>
                    </m:sSub>
                    <m:r>
                      <a:rPr lang="en-US" sz="36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, </m:t>
                    </m:r>
                    <m:sSup>
                      <m:sSupPr>
                        <m:ctrlPr>
                          <a:rPr lang="en-US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36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  <m:r>
                      <a:rPr lang="en-US" sz="3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600" i="1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515600" cy="4865461"/>
              </a:xfrm>
              <a:blipFill>
                <a:blip r:embed="rId2"/>
                <a:stretch>
                  <a:fillRect l="-1623" t="-3004" b="-42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24" name="Picture 4" descr="bored spongebob squarepants GIF by Nickelodeon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617824"/>
            <a:ext cx="4243960" cy="2385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1204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 i="1"/>
              <a:t>k</a:t>
            </a:r>
            <a:r>
              <a:rPr lang="en-US" altLang="en-US"/>
              <a:t>-NN Approach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/>
              <a:t>The simplest, most used instance-based learning algorithm is the </a:t>
            </a:r>
            <a:r>
              <a:rPr lang="en-US" altLang="en-US" i="1"/>
              <a:t>k</a:t>
            </a:r>
            <a:r>
              <a:rPr lang="en-US" altLang="en-US"/>
              <a:t>-NN algorithm</a:t>
            </a:r>
          </a:p>
          <a:p>
            <a:pPr eaLnBrk="1" hangingPunct="1"/>
            <a:r>
              <a:rPr lang="en-US" altLang="en-US" i="1"/>
              <a:t>k</a:t>
            </a:r>
            <a:r>
              <a:rPr lang="en-US" altLang="en-US"/>
              <a:t>-NN assumes that all instances are points in some </a:t>
            </a:r>
            <a:r>
              <a:rPr lang="en-US" altLang="en-US" i="1"/>
              <a:t>n</a:t>
            </a:r>
            <a:r>
              <a:rPr lang="en-US" altLang="en-US"/>
              <a:t>-dimensional space and defines neighbors in terms of distance (usually Euclidean in R-space)</a:t>
            </a:r>
          </a:p>
          <a:p>
            <a:pPr eaLnBrk="1" hangingPunct="1"/>
            <a:r>
              <a:rPr lang="en-US" altLang="en-US" i="1"/>
              <a:t>k</a:t>
            </a:r>
            <a:r>
              <a:rPr lang="en-US" altLang="en-US"/>
              <a:t> is the number of neighbors considered</a:t>
            </a:r>
          </a:p>
        </p:txBody>
      </p:sp>
    </p:spTree>
    <p:extLst>
      <p:ext uri="{BB962C8B-B14F-4D97-AF65-F5344CB8AC3E}">
        <p14:creationId xmlns:p14="http://schemas.microsoft.com/office/powerpoint/2010/main" val="3036309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/>
              <a:t>Graphic Depiction</a:t>
            </a:r>
          </a:p>
        </p:txBody>
      </p:sp>
      <p:pic>
        <p:nvPicPr>
          <p:cNvPr id="21507" name="Picture 3" descr="Knn_vorono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9463" y="1112838"/>
            <a:ext cx="5727700" cy="558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696201" y="1941514"/>
            <a:ext cx="2640013" cy="280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600">
                <a:latin typeface="Tahoma" pitchFamily="30" charset="0"/>
                <a:ea typeface="Arial" pitchFamily="30" charset="0"/>
                <a:cs typeface="Arial" pitchFamily="30" charset="0"/>
              </a:rPr>
              <a:t>Properties:</a:t>
            </a:r>
          </a:p>
          <a:p>
            <a:pPr marL="342900" indent="-342900">
              <a:buFontTx/>
              <a:buAutoNum type="arabicParenR"/>
              <a:defRPr/>
            </a:pPr>
            <a:r>
              <a:rPr lang="en-US" sz="1600">
                <a:latin typeface="Tahoma" pitchFamily="30" charset="0"/>
                <a:ea typeface="Arial" pitchFamily="30" charset="0"/>
                <a:cs typeface="Arial" pitchFamily="30" charset="0"/>
              </a:rPr>
              <a:t>All possible points within a sample's </a:t>
            </a:r>
            <a:r>
              <a:rPr lang="en-US" sz="1600" err="1">
                <a:latin typeface="Tahoma" pitchFamily="30" charset="0"/>
                <a:ea typeface="Arial" pitchFamily="30" charset="0"/>
                <a:cs typeface="Arial" pitchFamily="30" charset="0"/>
              </a:rPr>
              <a:t>Voronoi</a:t>
            </a:r>
            <a:r>
              <a:rPr lang="en-US" sz="1600">
                <a:latin typeface="Tahoma" pitchFamily="30" charset="0"/>
                <a:ea typeface="Arial" pitchFamily="30" charset="0"/>
                <a:cs typeface="Arial" pitchFamily="30" charset="0"/>
              </a:rPr>
              <a:t> cell are the nearest neighboring points for that sample</a:t>
            </a:r>
          </a:p>
          <a:p>
            <a:pPr marL="342900" indent="-342900">
              <a:buFontTx/>
              <a:buAutoNum type="arabicParenR"/>
              <a:defRPr/>
            </a:pPr>
            <a:r>
              <a:rPr lang="en-US" sz="1600">
                <a:latin typeface="Tahoma" pitchFamily="30" charset="0"/>
                <a:ea typeface="Arial" pitchFamily="30" charset="0"/>
                <a:cs typeface="Arial" pitchFamily="30" charset="0"/>
              </a:rPr>
              <a:t>For any sample, the nearest sample is determined by the closest </a:t>
            </a:r>
            <a:r>
              <a:rPr lang="en-US" sz="1600" err="1">
                <a:latin typeface="Tahoma" pitchFamily="30" charset="0"/>
                <a:ea typeface="Arial" pitchFamily="30" charset="0"/>
                <a:cs typeface="Arial" pitchFamily="30" charset="0"/>
              </a:rPr>
              <a:t>Voronoi</a:t>
            </a:r>
            <a:r>
              <a:rPr lang="en-US" sz="1600">
                <a:latin typeface="Tahoma" pitchFamily="30" charset="0"/>
                <a:ea typeface="Arial" pitchFamily="30" charset="0"/>
                <a:cs typeface="Arial" pitchFamily="30" charset="0"/>
              </a:rPr>
              <a:t> cell edge</a:t>
            </a:r>
          </a:p>
        </p:txBody>
      </p:sp>
    </p:spTree>
    <p:extLst>
      <p:ext uri="{BB962C8B-B14F-4D97-AF65-F5344CB8AC3E}">
        <p14:creationId xmlns:p14="http://schemas.microsoft.com/office/powerpoint/2010/main" val="3297530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724686"/>
            <a:ext cx="10515600" cy="1784783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en-IN">
                <a:cs typeface="Times New Roman" panose="02020603050405020304" pitchFamily="18" charset="0"/>
              </a:rPr>
              <a:t>k-NEAREST NEIGHBOR A set of positive and negative training examples is shown on the left, along with a query instance </a:t>
            </a:r>
            <a:r>
              <a:rPr lang="en-IN" err="1">
                <a:cs typeface="Times New Roman" panose="02020603050405020304" pitchFamily="18" charset="0"/>
              </a:rPr>
              <a:t>x</a:t>
            </a:r>
            <a:r>
              <a:rPr lang="en-IN" baseline="-25000" err="1">
                <a:cs typeface="Times New Roman" panose="02020603050405020304" pitchFamily="18" charset="0"/>
              </a:rPr>
              <a:t>q</a:t>
            </a:r>
            <a:r>
              <a:rPr lang="en-IN">
                <a:cs typeface="Times New Roman" panose="02020603050405020304" pitchFamily="18" charset="0"/>
              </a:rPr>
              <a:t>, to be classified. The I-NEAREST NEIGHBOR algorithm classifies </a:t>
            </a:r>
            <a:r>
              <a:rPr lang="en-IN" err="1">
                <a:cs typeface="Times New Roman" panose="02020603050405020304" pitchFamily="18" charset="0"/>
              </a:rPr>
              <a:t>x</a:t>
            </a:r>
            <a:r>
              <a:rPr lang="en-IN" baseline="-25000" err="1">
                <a:cs typeface="Times New Roman" panose="02020603050405020304" pitchFamily="18" charset="0"/>
              </a:rPr>
              <a:t>q</a:t>
            </a:r>
            <a:r>
              <a:rPr lang="en-IN">
                <a:cs typeface="Times New Roman" panose="02020603050405020304" pitchFamily="18" charset="0"/>
              </a:rPr>
              <a:t>, positive, whereas 5-NEAREST NEIGHBOR classifies it as negative. On the right is the decision surface induced by the 1-NEAREST  NEIGHBOR algorithm for a typical set of training examples. The convex polygon surrounding each training example indicates the region of instance space closest to that point</a:t>
            </a:r>
          </a:p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82" y="138545"/>
            <a:ext cx="10393218" cy="4586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82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/>
              <a:t>Basic Idea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altLang="en-US"/>
              <a:t>Using the second property, the </a:t>
            </a:r>
            <a:r>
              <a:rPr lang="en-US" altLang="en-US" i="1"/>
              <a:t>k</a:t>
            </a:r>
            <a:r>
              <a:rPr lang="en-US" altLang="en-US"/>
              <a:t>-NN classification rule is to assign to a test sample the majority category label of its </a:t>
            </a:r>
            <a:r>
              <a:rPr lang="en-US" altLang="en-US" i="1"/>
              <a:t>k</a:t>
            </a:r>
            <a:r>
              <a:rPr lang="en-US" altLang="en-US"/>
              <a:t> nearest training samples</a:t>
            </a:r>
          </a:p>
          <a:p>
            <a:pPr eaLnBrk="1" hangingPunct="1"/>
            <a:r>
              <a:rPr lang="en-US" altLang="en-US"/>
              <a:t>In practice, </a:t>
            </a:r>
            <a:r>
              <a:rPr lang="en-US" altLang="en-US" i="1"/>
              <a:t>k</a:t>
            </a:r>
            <a:r>
              <a:rPr lang="en-US" altLang="en-US"/>
              <a:t> is usually chosen to be odd, so as to avoid ties</a:t>
            </a:r>
          </a:p>
          <a:p>
            <a:pPr eaLnBrk="1" hangingPunct="1"/>
            <a:r>
              <a:rPr lang="en-US" altLang="en-US"/>
              <a:t>The </a:t>
            </a:r>
            <a:r>
              <a:rPr lang="en-US" altLang="en-US" i="1"/>
              <a:t>k</a:t>
            </a:r>
            <a:r>
              <a:rPr lang="en-US" altLang="en-US"/>
              <a:t> = 1 rule is generally called the nearest-neighbor classification rule</a:t>
            </a:r>
          </a:p>
        </p:txBody>
      </p:sp>
    </p:spTree>
    <p:extLst>
      <p:ext uri="{BB962C8B-B14F-4D97-AF65-F5344CB8AC3E}">
        <p14:creationId xmlns:p14="http://schemas.microsoft.com/office/powerpoint/2010/main" val="10562061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ML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0773CA7B58CB742AE325175108AEBE9" ma:contentTypeVersion="2" ma:contentTypeDescription="Create a new document." ma:contentTypeScope="" ma:versionID="9a16d019ef6c7478527427960c3ca490">
  <xsd:schema xmlns:xsd="http://www.w3.org/2001/XMLSchema" xmlns:xs="http://www.w3.org/2001/XMLSchema" xmlns:p="http://schemas.microsoft.com/office/2006/metadata/properties" xmlns:ns2="01e6aae9-b236-437a-8d13-d697c8e2323c" targetNamespace="http://schemas.microsoft.com/office/2006/metadata/properties" ma:root="true" ma:fieldsID="7340df6993f91029a45b926439a71664" ns2:_="">
    <xsd:import namespace="01e6aae9-b236-437a-8d13-d697c8e232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e6aae9-b236-437a-8d13-d697c8e232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A3529D-1CFE-4B0F-91BE-2D493C85715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362B39C-A0BC-4D7E-888F-A3400C14C9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BFEBD76-D03F-45D1-9DBB-FD3005041C40}">
  <ds:schemaRefs>
    <ds:schemaRef ds:uri="01e6aae9-b236-437a-8d13-d697c8e2323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27</Slides>
  <Notes>1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Office Theme</vt:lpstr>
      <vt:lpstr>DML SLIDES</vt:lpstr>
      <vt:lpstr>Instance Based Learning  Srinivas Battula VIT-AP University</vt:lpstr>
      <vt:lpstr>K-Nearest Neighbors</vt:lpstr>
      <vt:lpstr>Today’s plan</vt:lpstr>
      <vt:lpstr>Instance Based Learning</vt:lpstr>
      <vt:lpstr>Nearest neighbor classifier</vt:lpstr>
      <vt:lpstr>k-NN Approach</vt:lpstr>
      <vt:lpstr>Graphic Depiction</vt:lpstr>
      <vt:lpstr>PowerPoint Presentation</vt:lpstr>
      <vt:lpstr>Basic Idea</vt:lpstr>
      <vt:lpstr>k-NN Algorithm</vt:lpstr>
      <vt:lpstr>Simple Illustration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Scale Effects</vt:lpstr>
      <vt:lpstr>Standardization</vt:lpstr>
      <vt:lpstr>Distance Metrics</vt:lpstr>
      <vt:lpstr>Some Remarks</vt:lpstr>
      <vt:lpstr>How is kNN Incremental?</vt:lpstr>
      <vt:lpstr>   Applications</vt:lpstr>
      <vt:lpstr>Distance-weighted k-NN</vt:lpstr>
      <vt:lpstr>Some Remarks</vt:lpstr>
      <vt:lpstr>How is kNN Incremental?</vt:lpstr>
      <vt:lpstr>Predicting Continuous Values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revision>1</cp:revision>
  <dcterms:created xsi:type="dcterms:W3CDTF">2020-04-27T14:11:59Z</dcterms:created>
  <dcterms:modified xsi:type="dcterms:W3CDTF">2021-03-16T18:58:40Z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0x01010030773CA7B58CB742AE325175108AEBE9</vt:lpwstr>
  </property>
</Properties>
</file>

<file path=docProps/thumbnail.jpeg>
</file>